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5"/>
  </p:notesMasterIdLst>
  <p:sldIdLst>
    <p:sldId id="309" r:id="rId2"/>
    <p:sldId id="300" r:id="rId3"/>
    <p:sldId id="257" r:id="rId4"/>
    <p:sldId id="283" r:id="rId5"/>
    <p:sldId id="261" r:id="rId6"/>
    <p:sldId id="262" r:id="rId7"/>
    <p:sldId id="263" r:id="rId8"/>
    <p:sldId id="306" r:id="rId9"/>
    <p:sldId id="270" r:id="rId10"/>
    <p:sldId id="271" r:id="rId11"/>
    <p:sldId id="273" r:id="rId12"/>
    <p:sldId id="299" r:id="rId13"/>
    <p:sldId id="284" r:id="rId14"/>
    <p:sldId id="264" r:id="rId15"/>
    <p:sldId id="265" r:id="rId16"/>
    <p:sldId id="285" r:id="rId17"/>
    <p:sldId id="290" r:id="rId18"/>
    <p:sldId id="286" r:id="rId19"/>
    <p:sldId id="291" r:id="rId20"/>
    <p:sldId id="272" r:id="rId21"/>
    <p:sldId id="293" r:id="rId22"/>
    <p:sldId id="294" r:id="rId23"/>
    <p:sldId id="295" r:id="rId24"/>
    <p:sldId id="282" r:id="rId25"/>
    <p:sldId id="296" r:id="rId26"/>
    <p:sldId id="303" r:id="rId27"/>
    <p:sldId id="298" r:id="rId28"/>
    <p:sldId id="301" r:id="rId29"/>
    <p:sldId id="288" r:id="rId30"/>
    <p:sldId id="305" r:id="rId31"/>
    <p:sldId id="287" r:id="rId32"/>
    <p:sldId id="297" r:id="rId33"/>
    <p:sldId id="308" r:id="rId3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1" d="100"/>
          <a:sy n="51" d="100"/>
        </p:scale>
        <p:origin x="-9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3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11C6C8-A75C-47C7-B291-1A1D3E7996F7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B64EF5-64EC-43B1-B4D4-C264C02BD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64EF5-64EC-43B1-B4D4-C264C02BD19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C1F-02D1-46F0-9460-A0FC19C59FBF}" type="datetimeFigureOut">
              <a:rPr lang="fa-IR" smtClean="0"/>
              <a:pPr/>
              <a:t>1432/07/12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4DD7-2F7E-4123-8962-7FC510C5AE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C1F-02D1-46F0-9460-A0FC19C59FBF}" type="datetimeFigureOut">
              <a:rPr lang="fa-IR" smtClean="0"/>
              <a:pPr/>
              <a:t>1432/07/12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4DD7-2F7E-4123-8962-7FC510C5AE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C1F-02D1-46F0-9460-A0FC19C59FBF}" type="datetimeFigureOut">
              <a:rPr lang="fa-IR" smtClean="0"/>
              <a:pPr/>
              <a:t>1432/07/12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4DD7-2F7E-4123-8962-7FC510C5AE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0E451D2-B076-4742-BEB2-E31E3483F792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C1F-02D1-46F0-9460-A0FC19C59FBF}" type="datetimeFigureOut">
              <a:rPr lang="fa-IR" smtClean="0"/>
              <a:pPr/>
              <a:t>1432/07/12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4DD7-2F7E-4123-8962-7FC510C5AE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C1F-02D1-46F0-9460-A0FC19C59FBF}" type="datetimeFigureOut">
              <a:rPr lang="fa-IR" smtClean="0"/>
              <a:pPr/>
              <a:t>1432/07/12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4DD7-2F7E-4123-8962-7FC510C5AE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C1F-02D1-46F0-9460-A0FC19C59FBF}" type="datetimeFigureOut">
              <a:rPr lang="fa-IR" smtClean="0"/>
              <a:pPr/>
              <a:t>1432/07/12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4DD7-2F7E-4123-8962-7FC510C5AE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C1F-02D1-46F0-9460-A0FC19C59FBF}" type="datetimeFigureOut">
              <a:rPr lang="fa-IR" smtClean="0"/>
              <a:pPr/>
              <a:t>1432/07/12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4DD7-2F7E-4123-8962-7FC510C5AE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C1F-02D1-46F0-9460-A0FC19C59FBF}" type="datetimeFigureOut">
              <a:rPr lang="fa-IR" smtClean="0"/>
              <a:pPr/>
              <a:t>1432/07/12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4DD7-2F7E-4123-8962-7FC510C5AE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C1F-02D1-46F0-9460-A0FC19C59FBF}" type="datetimeFigureOut">
              <a:rPr lang="fa-IR" smtClean="0"/>
              <a:pPr/>
              <a:t>1432/07/12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4DD7-2F7E-4123-8962-7FC510C5AE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C1F-02D1-46F0-9460-A0FC19C59FBF}" type="datetimeFigureOut">
              <a:rPr lang="fa-IR" smtClean="0"/>
              <a:pPr/>
              <a:t>1432/07/12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4DD7-2F7E-4123-8962-7FC510C5AE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BC1F-02D1-46F0-9460-A0FC19C59FBF}" type="datetimeFigureOut">
              <a:rPr lang="fa-IR" smtClean="0"/>
              <a:pPr/>
              <a:t>1432/07/12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C4DD7-2F7E-4123-8962-7FC510C5AE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6BC1F-02D1-46F0-9460-A0FC19C59FBF}" type="datetimeFigureOut">
              <a:rPr lang="fa-IR" smtClean="0"/>
              <a:pPr/>
              <a:t>1432/07/12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C4DD7-2F7E-4123-8962-7FC510C5AE11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ipe dir="d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611560" y="476672"/>
            <a:ext cx="7924800" cy="60336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124744"/>
            <a:ext cx="68407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though on Doppler both hypervascular and hypovascular forms of the disease have been described with or without cystic masses, but none of these features are diagnostic of PSTT.</a:t>
            </a:r>
            <a:endParaRPr lang="fa-IR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908720"/>
            <a:ext cx="712879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MRI does not have a role in routine assessment of persistent disease following a CHM or PHM, and is only indicated in </a:t>
            </a:r>
            <a:r>
              <a:rPr lang="en-US" sz="3200" b="1" dirty="0" smtClean="0"/>
              <a:t>  </a:t>
            </a:r>
            <a:r>
              <a:rPr lang="en-US" sz="3200" b="1" dirty="0" smtClean="0"/>
              <a:t>difficult cases such as in relapsed patients, suspected PSTT, or very advanced disease.</a:t>
            </a:r>
          </a:p>
          <a:p>
            <a:pPr algn="l"/>
            <a:r>
              <a:rPr lang="en-US" sz="3200" b="1" dirty="0" smtClean="0"/>
              <a:t> The MRI findings in GTN can be relatively non-specific, and it may be difficult to distinguish GTN from an incomplete miscarriage or an ectopic pregnancy</a:t>
            </a:r>
            <a:endParaRPr lang="fa-IR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6" name="Picture 4" descr="胎盘部位滋养细胞肿瘤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836613"/>
            <a:ext cx="6696075" cy="4946650"/>
          </a:xfrm>
          <a:noFill/>
          <a:ln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1196752"/>
            <a:ext cx="66247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The behavior of PSTT has not been well predicted by the traditional prognostic scoring system of Bagshawe for gestational trophoblastic disease and needs to be considered separately</a:t>
            </a:r>
            <a:endParaRPr lang="en-US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980728"/>
            <a:ext cx="75608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Several systems have been used to classify the severity of GTN, including the</a:t>
            </a:r>
          </a:p>
          <a:p>
            <a:pPr algn="l"/>
            <a:r>
              <a:rPr lang="en-US" sz="3200" b="1" dirty="0" smtClean="0"/>
              <a:t> Bagshawe scoring system ,WHO score,  and Charring Cross Hospital prognostic scoring system. </a:t>
            </a:r>
          </a:p>
          <a:p>
            <a:pPr algn="l"/>
            <a:r>
              <a:rPr lang="en-US" sz="3200" b="1" dirty="0" smtClean="0"/>
              <a:t> These all use factors that have long been recognized as predictive of poor outcome.</a:t>
            </a:r>
            <a:endParaRPr lang="fa-IR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1124744"/>
            <a:ext cx="65527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More recently a new International Federation of Gynecologists and Obstetricians (FIGO) scoring system has been developed and most centers use this to enable better comparison of patient response and outcome</a:t>
            </a:r>
            <a:endParaRPr lang="fa-IR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620688"/>
            <a:ext cx="74888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Factors significantly associated with poor survival </a:t>
            </a:r>
            <a:r>
              <a:rPr lang="en-US" sz="3200" b="1" dirty="0" smtClean="0"/>
              <a:t>were</a:t>
            </a:r>
          </a:p>
          <a:p>
            <a:pPr algn="l"/>
            <a:r>
              <a:rPr lang="en-US" sz="3200" b="1" dirty="0" smtClean="0"/>
              <a:t> </a:t>
            </a:r>
            <a:r>
              <a:rPr lang="en-US" sz="3200" b="1" dirty="0" smtClean="0"/>
              <a:t>high stage, long pregnancy interval, high mitotic rate, and high maximum serum hCG levels</a:t>
            </a:r>
            <a:r>
              <a:rPr lang="en-US" sz="3200" b="1" dirty="0" smtClean="0"/>
              <a:t>.</a:t>
            </a:r>
          </a:p>
          <a:p>
            <a:pPr algn="l"/>
            <a:r>
              <a:rPr lang="en-US" sz="3200" b="1" dirty="0" smtClean="0"/>
              <a:t> </a:t>
            </a:r>
            <a:r>
              <a:rPr lang="en-US" sz="3200" b="1" dirty="0" smtClean="0"/>
              <a:t>A previous term pregnancy was associated  with poor prognoses</a:t>
            </a:r>
            <a:endParaRPr lang="en-US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1340768"/>
            <a:ext cx="63367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high mitotic rate, coagulative necrosis, clear cytoplasm, and high serum hCG were all significantly associated with higher stage tumors. </a:t>
            </a:r>
            <a:endParaRPr lang="en-US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1340768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600" b="1" dirty="0" smtClean="0"/>
              <a:t>depth of myometrial invasion of one third, </a:t>
            </a:r>
          </a:p>
          <a:p>
            <a:pPr algn="l"/>
            <a:r>
              <a:rPr lang="en-US" sz="3600" b="1" dirty="0" smtClean="0"/>
              <a:t>mitotic rate of 6 per 10 HPF, and  serum hCG levels of 1000 mIU/ml.</a:t>
            </a:r>
            <a:endParaRPr lang="en-US" sz="36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1412776"/>
            <a:ext cx="65527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Age greater than 35 years</a:t>
            </a:r>
            <a:r>
              <a:rPr lang="en-US" sz="3200" b="1" dirty="0" smtClean="0"/>
              <a:t>,</a:t>
            </a:r>
          </a:p>
          <a:p>
            <a:pPr algn="l"/>
            <a:r>
              <a:rPr lang="en-US" sz="3200" b="1" dirty="0" smtClean="0"/>
              <a:t> </a:t>
            </a:r>
            <a:r>
              <a:rPr lang="en-US" sz="3200" b="1" dirty="0" smtClean="0"/>
              <a:t>interval from antecedent pregnancy of &gt;2 years</a:t>
            </a:r>
            <a:r>
              <a:rPr lang="en-US" sz="3200" b="1" dirty="0" smtClean="0"/>
              <a:t>,</a:t>
            </a:r>
          </a:p>
          <a:p>
            <a:pPr algn="l"/>
            <a:r>
              <a:rPr lang="en-US" sz="3200" b="1" dirty="0" smtClean="0"/>
              <a:t> </a:t>
            </a:r>
            <a:r>
              <a:rPr lang="en-US" sz="3200" b="1" dirty="0" smtClean="0"/>
              <a:t>and prior term </a:t>
            </a:r>
            <a:r>
              <a:rPr lang="en-US" sz="3200" b="1" dirty="0" smtClean="0"/>
              <a:t>pregnancy</a:t>
            </a:r>
          </a:p>
          <a:p>
            <a:pPr algn="l"/>
            <a:r>
              <a:rPr lang="en-US" sz="3200" b="1" dirty="0" smtClean="0"/>
              <a:t> </a:t>
            </a:r>
            <a:r>
              <a:rPr lang="en-US" sz="3200" b="1" dirty="0" smtClean="0"/>
              <a:t>were significant prognostic factors in the current series</a:t>
            </a:r>
            <a:endParaRPr lang="en-US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565400"/>
            <a:ext cx="7543800" cy="1431925"/>
          </a:xfrm>
        </p:spPr>
        <p:txBody>
          <a:bodyPr/>
          <a:lstStyle/>
          <a:p>
            <a:pPr algn="ctr"/>
            <a:r>
              <a:rPr lang="en-US" altLang="zh-CN" sz="4000" b="1" dirty="0"/>
              <a:t>Placenta Site Trophoblastic </a:t>
            </a:r>
            <a:br>
              <a:rPr lang="en-US" altLang="zh-CN" sz="4000" b="1" dirty="0"/>
            </a:br>
            <a:r>
              <a:rPr lang="en-US" altLang="zh-CN" sz="4000" b="1" dirty="0"/>
              <a:t>Tumor (PSTT)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1720" y="4941168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  yousefi                Gynecologist oncologist 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of Medical Sciences of Mashhad University</a:t>
            </a:r>
            <a:endParaRPr lang="en-US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1916832"/>
            <a:ext cx="58326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 Recurrent disease always manifests itself with a rising hCG and this should prompt repeat whole-body imaging including a Doppler ultrasound of the pelvis.</a:t>
            </a:r>
            <a:endParaRPr lang="fa-IR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836712"/>
            <a:ext cx="56703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fa-IR" sz="3600" b="1" dirty="0" smtClean="0"/>
          </a:p>
          <a:p>
            <a:pPr algn="l"/>
            <a:r>
              <a:rPr lang="en-US" sz="3600" b="1" dirty="0" smtClean="0"/>
              <a:t>The standard treatment for</a:t>
            </a:r>
          </a:p>
          <a:p>
            <a:pPr algn="l"/>
            <a:endParaRPr lang="en-US" sz="3600" b="1" dirty="0" smtClean="0"/>
          </a:p>
          <a:p>
            <a:pPr algn="l"/>
            <a:r>
              <a:rPr lang="en-US" sz="3600" b="1" dirty="0" smtClean="0"/>
              <a:t> PSTT is hysterectomy </a:t>
            </a:r>
            <a:endParaRPr lang="en-US" sz="36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1484784"/>
            <a:ext cx="60486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600" b="1" dirty="0" smtClean="0"/>
              <a:t>Some patients that have been treated with only a dilatation and curettage or other uterine sparing surgery </a:t>
            </a:r>
            <a:endParaRPr lang="en-US" sz="36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124744"/>
            <a:ext cx="748883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conservative surgical treatment may have a role in patients </a:t>
            </a:r>
            <a:r>
              <a:rPr lang="en-US" sz="3200" b="1" dirty="0" smtClean="0"/>
              <a:t>with</a:t>
            </a:r>
          </a:p>
          <a:p>
            <a:pPr algn="l"/>
            <a:r>
              <a:rPr lang="en-US" sz="3200" b="1" dirty="0" smtClean="0"/>
              <a:t> </a:t>
            </a:r>
            <a:r>
              <a:rPr lang="en-US" sz="3200" b="1" dirty="0" smtClean="0"/>
              <a:t>stage I </a:t>
            </a:r>
            <a:r>
              <a:rPr lang="en-US" sz="3200" b="1" dirty="0" smtClean="0"/>
              <a:t>tumors</a:t>
            </a:r>
          </a:p>
          <a:p>
            <a:pPr algn="l"/>
            <a:r>
              <a:rPr lang="en-US" sz="3200" b="1" dirty="0" smtClean="0"/>
              <a:t> </a:t>
            </a:r>
            <a:r>
              <a:rPr lang="en-US" sz="3200" b="1" dirty="0" smtClean="0"/>
              <a:t>who wish to conserve fertility</a:t>
            </a:r>
            <a:r>
              <a:rPr lang="en-US" sz="3200" b="1" dirty="0" smtClean="0"/>
              <a:t>,</a:t>
            </a:r>
          </a:p>
          <a:p>
            <a:pPr algn="l"/>
            <a:r>
              <a:rPr lang="en-US" sz="3200" b="1" dirty="0" smtClean="0"/>
              <a:t> </a:t>
            </a:r>
            <a:r>
              <a:rPr lang="en-US" sz="3200" b="1" dirty="0" smtClean="0"/>
              <a:t>as long as their tumors do not have unfavorable prognostic features</a:t>
            </a:r>
            <a:r>
              <a:rPr lang="en-US" sz="3200" b="1" dirty="0" smtClean="0"/>
              <a:t>.</a:t>
            </a:r>
          </a:p>
          <a:p>
            <a:pPr algn="l"/>
            <a:r>
              <a:rPr lang="en-US" sz="3200" b="1" dirty="0" smtClean="0"/>
              <a:t> </a:t>
            </a:r>
            <a:r>
              <a:rPr lang="en-US" sz="3200" b="1" dirty="0" smtClean="0"/>
              <a:t>This usually consists of local excision by hysterotomy </a:t>
            </a:r>
            <a:endParaRPr lang="en-US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1340768"/>
            <a:ext cx="59046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PSTTs usually are locally aggressive, with invasion into the myometrium. They are typically resistant to traditional chemotherapeutic agents. </a:t>
            </a:r>
            <a:endParaRPr lang="fa-IR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1484784"/>
            <a:ext cx="53103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single agent chemotherapy is not effective  and</a:t>
            </a:r>
          </a:p>
          <a:p>
            <a:pPr algn="l"/>
            <a:r>
              <a:rPr lang="en-US" sz="3200" b="1" dirty="0" smtClean="0"/>
              <a:t> Multiagent chemotherapy has had better success. </a:t>
            </a:r>
            <a:endParaRPr lang="en-US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04664"/>
            <a:ext cx="784887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surgical resection of chemoresistant metastatic PSTT may be a reasonable option</a:t>
            </a:r>
            <a:r>
              <a:rPr lang="en-US" sz="3200" b="1" dirty="0" smtClean="0"/>
              <a:t>.</a:t>
            </a:r>
          </a:p>
          <a:p>
            <a:pPr algn="l"/>
            <a:endParaRPr lang="en-US" sz="3200" b="1" dirty="0" smtClean="0"/>
          </a:p>
          <a:p>
            <a:pPr algn="l"/>
            <a:r>
              <a:rPr lang="en-US" sz="3200" b="1" dirty="0" smtClean="0"/>
              <a:t> </a:t>
            </a:r>
            <a:r>
              <a:rPr lang="en-US" sz="3200" b="1" dirty="0" smtClean="0"/>
              <a:t>For cases refractory to chemotherapy, radiation, and surgery, </a:t>
            </a:r>
            <a:endParaRPr lang="en-US" sz="3200" b="1" dirty="0" smtClean="0"/>
          </a:p>
          <a:p>
            <a:pPr algn="l"/>
            <a:r>
              <a:rPr lang="en-US" sz="3200" b="1" dirty="0" smtClean="0"/>
              <a:t>few </a:t>
            </a:r>
            <a:r>
              <a:rPr lang="en-US" sz="3200" b="1" dirty="0" smtClean="0"/>
              <a:t>treatment options exist</a:t>
            </a:r>
            <a:r>
              <a:rPr lang="en-US" sz="3200" b="1" dirty="0" smtClean="0"/>
              <a:t>.</a:t>
            </a:r>
          </a:p>
          <a:p>
            <a:pPr algn="l"/>
            <a:r>
              <a:rPr lang="en-US" sz="3200" b="1" dirty="0" smtClean="0"/>
              <a:t> </a:t>
            </a:r>
            <a:r>
              <a:rPr lang="en-US" sz="3200" b="1" dirty="0" smtClean="0"/>
              <a:t>Several commercially available agents of this class</a:t>
            </a:r>
            <a:endParaRPr lang="fa-IR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59632" y="1844824"/>
            <a:ext cx="62464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EMA/EP is advocated for salvage treatment in patients previously treated with EMA/CO. </a:t>
            </a:r>
            <a:endParaRPr lang="en-US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692696"/>
            <a:ext cx="75608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Chemotherapy regimens used for unresectable and progressive PSTT have included EMA/EP</a:t>
            </a:r>
          </a:p>
          <a:p>
            <a:pPr algn="l"/>
            <a:r>
              <a:rPr lang="en-US" sz="3200" b="1" dirty="0" smtClean="0"/>
              <a:t>, bleomycin–etoposide–cisplatin, etoposiode–ifosfamide–cisplatin,  </a:t>
            </a:r>
            <a:endParaRPr lang="fa-IR" sz="3200" b="1" dirty="0" smtClean="0"/>
          </a:p>
          <a:p>
            <a:pPr algn="l"/>
            <a:endParaRPr lang="fa-IR" sz="3200" b="1" dirty="0" smtClean="0"/>
          </a:p>
          <a:p>
            <a:pPr algn="l"/>
            <a:r>
              <a:rPr lang="en-US" sz="3200" b="1" dirty="0" smtClean="0"/>
              <a:t> regimen of cisplatin, etoposide,</a:t>
            </a:r>
          </a:p>
          <a:p>
            <a:pPr algn="l"/>
            <a:endParaRPr lang="en-US" sz="3200" b="1" dirty="0" smtClean="0"/>
          </a:p>
          <a:p>
            <a:pPr algn="l"/>
            <a:r>
              <a:rPr lang="fa-IR" sz="3200" b="1" dirty="0" smtClean="0"/>
              <a:t>       </a:t>
            </a:r>
            <a:endParaRPr lang="en-US" sz="3200" b="1" dirty="0" smtClean="0"/>
          </a:p>
          <a:p>
            <a:pPr algn="l"/>
            <a:endParaRPr lang="en-US" sz="3200" b="1" dirty="0" smtClean="0"/>
          </a:p>
          <a:p>
            <a:pPr algn="l"/>
            <a:r>
              <a:rPr lang="en-US" sz="3200" b="1" dirty="0" smtClean="0"/>
              <a:t>On going to such rapid progression after receiving EMACO,</a:t>
            </a:r>
            <a:endParaRPr lang="en-US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764704"/>
            <a:ext cx="61926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resistance to this particular regimen was presumed and an alternative regimen </a:t>
            </a:r>
            <a:endParaRPr lang="en-US" sz="3200" b="1" dirty="0" smtClean="0"/>
          </a:p>
          <a:p>
            <a:pPr algn="l"/>
            <a:r>
              <a:rPr lang="en-US" sz="3200" b="1" dirty="0" smtClean="0"/>
              <a:t>of </a:t>
            </a:r>
            <a:r>
              <a:rPr lang="en-US" sz="3200" b="1" dirty="0" smtClean="0"/>
              <a:t>taxol, etoposide, and cisplatin was </a:t>
            </a:r>
            <a:r>
              <a:rPr lang="en-US" sz="3200" b="1" dirty="0" smtClean="0"/>
              <a:t>chosen used</a:t>
            </a:r>
            <a:endParaRPr lang="en-US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1484784"/>
            <a:ext cx="70567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Placental site trophoblastic tumor is a rare neoplasm that arises from intermediate trophoblasts and shows diversity of biological behaviors, resulting in the absence of consistency in treatment modalities</a:t>
            </a:r>
            <a:endParaRPr lang="fa-IR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1196753"/>
            <a:ext cx="559836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Newer drugs that target growth factor receptors might provide a novel therapeutic strategy for such cases. </a:t>
            </a:r>
            <a:endParaRPr lang="en-US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836712"/>
            <a:ext cx="7200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	Overall </a:t>
            </a:r>
            <a:r>
              <a:rPr lang="en-US" sz="3200" b="1" dirty="0" smtClean="0"/>
              <a:t>survival was quite good </a:t>
            </a:r>
            <a:endParaRPr lang="en-US" sz="3200" b="1" dirty="0" smtClean="0"/>
          </a:p>
          <a:p>
            <a:pPr algn="l"/>
            <a:r>
              <a:rPr lang="en-US" sz="3200" b="1" dirty="0" smtClean="0"/>
              <a:t>at 86% </a:t>
            </a:r>
          </a:p>
          <a:p>
            <a:pPr algn="l"/>
            <a:endParaRPr lang="en-US" sz="3200" b="1" dirty="0" smtClean="0"/>
          </a:p>
          <a:p>
            <a:pPr algn="l"/>
            <a:r>
              <a:rPr lang="en-US" sz="3200" b="1" dirty="0" smtClean="0"/>
              <a:t>at 24 months and 80–86% at 48 months. </a:t>
            </a:r>
          </a:p>
          <a:p>
            <a:pPr algn="l"/>
            <a:endParaRPr lang="en-US" sz="3200" b="1" dirty="0" smtClean="0"/>
          </a:p>
          <a:p>
            <a:pPr algn="l"/>
            <a:r>
              <a:rPr lang="en-US" sz="3200" b="1" dirty="0" smtClean="0"/>
              <a:t>Stage was the strongest predictor of survival (</a:t>
            </a:r>
            <a:r>
              <a:rPr lang="en-US" sz="3200" b="1" i="1" dirty="0" smtClean="0"/>
              <a:t>P</a:t>
            </a:r>
            <a:r>
              <a:rPr lang="en-US" sz="3200" b="1" dirty="0" smtClean="0"/>
              <a:t> &lt; 0.0005</a:t>
            </a:r>
            <a:r>
              <a:rPr lang="en-US" sz="3200" b="1" dirty="0" smtClean="0"/>
              <a:t>),</a:t>
            </a:r>
          </a:p>
          <a:p>
            <a:pPr algn="l"/>
            <a:r>
              <a:rPr lang="en-US" sz="3200" b="1" dirty="0" smtClean="0"/>
              <a:t> </a:t>
            </a:r>
            <a:r>
              <a:rPr lang="en-US" sz="3200" b="1" dirty="0" smtClean="0"/>
              <a:t>with 91 to 92% of patients presenting with stage I alive at 48 months. </a:t>
            </a:r>
          </a:p>
          <a:p>
            <a:pPr algn="l"/>
            <a:r>
              <a:rPr lang="en-US" sz="3200" b="1" dirty="0" smtClean="0"/>
              <a:t>cases who presented with stages III to IV  in the literature survived 48 months after diagnosis. </a:t>
            </a:r>
            <a:endParaRPr lang="en-US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1268760"/>
            <a:ext cx="66247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Despite   aggressive approach to treatment this disease </a:t>
            </a:r>
          </a:p>
          <a:p>
            <a:pPr algn="l"/>
            <a:endParaRPr lang="en-US" sz="3200" b="1" dirty="0" smtClean="0"/>
          </a:p>
          <a:p>
            <a:pPr algn="l"/>
            <a:r>
              <a:rPr lang="en-US" sz="3200" b="1" dirty="0" smtClean="0"/>
              <a:t>pulmonary complications (50%) are the most common cause of death in patients who undergo surgery to the lungs for pulmonary metastasis</a:t>
            </a:r>
          </a:p>
          <a:p>
            <a:pPr algn="l"/>
            <a:endParaRPr lang="en-US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428875" y="3357563"/>
          <a:ext cx="2555875" cy="1449387"/>
        </p:xfrm>
        <a:graphic>
          <a:graphicData uri="http://schemas.openxmlformats.org/presentationml/2006/ole">
            <p:oleObj spid="_x0000_s1026" name="Clip" r:id="rId3" imgW="4960800" imgH="2811240" progId="">
              <p:embed/>
            </p:oleObj>
          </a:graphicData>
        </a:graphic>
      </p:graphicFrame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>
            <a:off x="1066800" y="9525"/>
            <a:ext cx="4648200" cy="25050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 rtl="0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Thank you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836712"/>
            <a:ext cx="73448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600" b="1" dirty="0" smtClean="0"/>
              <a:t>the term placental site trophoblastic tumor was introduced by Scully and Young in 1981 and subsequently accepted by the World Health Organization (1994) </a:t>
            </a:r>
            <a:endParaRPr lang="en-US" sz="36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1052736"/>
            <a:ext cx="76328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PSTT is the rarest form of GTN, but deserves separate consideration, as it behaves in a distinct fashion.</a:t>
            </a:r>
          </a:p>
          <a:p>
            <a:pPr algn="l"/>
            <a:r>
              <a:rPr lang="en-US" sz="3200" b="1" dirty="0" smtClean="0"/>
              <a:t> This represents a neoplastic proliferation of intermediate trophoblasts that invade the myometrium at the placental site after pregnancy</a:t>
            </a:r>
            <a:endParaRPr lang="fa-IR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3608" y="1268760"/>
            <a:ext cx="67687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Unlike other forms of malignant GTN, PSTT is often more slow growing, tends to spread locally through the uterus and </a:t>
            </a:r>
          </a:p>
          <a:p>
            <a:pPr algn="l"/>
            <a:r>
              <a:rPr lang="en-US" sz="3200" b="1" dirty="0" smtClean="0"/>
              <a:t>can involve lymph nodes (a very rare finding for choriocarcinoma) before metastasizing elsewhere</a:t>
            </a:r>
            <a:endParaRPr lang="fa-IR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3648" y="1196752"/>
            <a:ext cx="63367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smtClean="0"/>
              <a:t>PSTT also tend to be relatively poorly vascularized tumours</a:t>
            </a:r>
            <a:r>
              <a:rPr lang="en-US" sz="3200" b="1" baseline="30000" dirty="0" smtClean="0"/>
              <a:t> and </a:t>
            </a:r>
            <a:r>
              <a:rPr lang="en-US" sz="3200" b="1" dirty="0" smtClean="0"/>
              <a:t> Due to the lack of syncytiotrophoblastic tissue, serum hCG levels are often only modestly elevated</a:t>
            </a:r>
            <a:endParaRPr lang="fa-IR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67744" y="1052736"/>
            <a:ext cx="51845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 smtClean="0"/>
              <a:t>Hpl      </a:t>
            </a:r>
          </a:p>
          <a:p>
            <a:pPr algn="l"/>
            <a:r>
              <a:rPr lang="en-US" sz="3200" b="1" dirty="0" smtClean="0"/>
              <a:t> and     </a:t>
            </a:r>
            <a:r>
              <a:rPr lang="en-US" sz="3200" b="1" dirty="0" smtClean="0"/>
              <a:t>prolactin</a:t>
            </a:r>
          </a:p>
          <a:p>
            <a:pPr algn="l"/>
            <a:r>
              <a:rPr lang="en-US" sz="3200" b="1" dirty="0" smtClean="0"/>
              <a:t>Free beta HCG</a:t>
            </a:r>
            <a:r>
              <a:rPr lang="en-US" sz="3200" b="1" dirty="0" smtClean="0"/>
              <a:t> </a:t>
            </a:r>
          </a:p>
          <a:p>
            <a:pPr algn="l"/>
            <a:r>
              <a:rPr lang="en-US" sz="3200" b="1" dirty="0" smtClean="0"/>
              <a:t> </a:t>
            </a:r>
            <a:r>
              <a:rPr lang="en-US" sz="3200" b="1" dirty="0" smtClean="0"/>
              <a:t>are useful </a:t>
            </a:r>
            <a:endParaRPr lang="en-US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052736"/>
            <a:ext cx="69847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a-IR" sz="3200" b="1" dirty="0" smtClean="0"/>
              <a:t>      </a:t>
            </a:r>
            <a:r>
              <a:rPr lang="en-US" sz="3200" b="1" dirty="0" smtClean="0"/>
              <a:t>ultra sonography  of PSTT may also appear as a heterogeneous, hyperechoic mass with multiple cystic spaces within the myometrium of an enlarged uterus.</a:t>
            </a:r>
          </a:p>
          <a:p>
            <a:pPr algn="l"/>
            <a:r>
              <a:rPr lang="en-US" sz="3200" b="1" dirty="0" smtClean="0"/>
              <a:t> These features alone do not allow distinction from other forms of GTN,</a:t>
            </a:r>
            <a:endParaRPr lang="fa-IR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818</Words>
  <Application>Microsoft Office PowerPoint</Application>
  <PresentationFormat>On-screen Show (4:3)</PresentationFormat>
  <Paragraphs>78</Paragraphs>
  <Slides>33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Office Theme</vt:lpstr>
      <vt:lpstr>Clip</vt:lpstr>
      <vt:lpstr>Slide 1</vt:lpstr>
      <vt:lpstr>Placenta Site Trophoblastic  Tumor (PSTT)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DR.dehghani</dc:creator>
  <cp:lastModifiedBy>Dehghani</cp:lastModifiedBy>
  <cp:revision>27</cp:revision>
  <dcterms:created xsi:type="dcterms:W3CDTF">2011-06-10T11:17:38Z</dcterms:created>
  <dcterms:modified xsi:type="dcterms:W3CDTF">2011-06-13T02:02:05Z</dcterms:modified>
</cp:coreProperties>
</file>