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76" r:id="rId3"/>
    <p:sldId id="257" r:id="rId4"/>
    <p:sldId id="258" r:id="rId5"/>
    <p:sldId id="274" r:id="rId6"/>
    <p:sldId id="260" r:id="rId7"/>
    <p:sldId id="259" r:id="rId8"/>
    <p:sldId id="261" r:id="rId9"/>
    <p:sldId id="270" r:id="rId10"/>
    <p:sldId id="262" r:id="rId11"/>
    <p:sldId id="273" r:id="rId12"/>
    <p:sldId id="263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33" autoAdjust="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2F53A78-2C6A-47D8-9FC9-542259DFF053}" type="datetimeFigureOut">
              <a:rPr lang="fa-IR" smtClean="0"/>
              <a:t>1436/01/25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A60E18-11A1-4C3A-A67C-990BC27F0DA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2474-14A1-4085-B1ED-CE2DDE8820ED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EF8F-C7DF-48BD-A857-B0322FCF0EBB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A315-6F80-4BE7-A561-4CD1F152898B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39F3-20B3-4A62-BACC-037B3979BCEC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079-6121-4CD8-A00C-4BB39812B7F5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EC8-6A05-42DD-867F-CB5DFCA28ED0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A97-257E-41A5-B518-124CF536EE58}" type="datetime1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018F-FAC1-4986-9AFC-3D07E7434E93}" type="datetime1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887B-E19E-4782-99C5-E0C0360A9DFB}" type="datetime1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5FBC-C3AD-4517-98B5-0F77A2517DE5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1929-8D38-4C4D-80C2-B268F717A750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A89FA-7173-46AB-B94A-B34CCF8DA842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865BD-F29C-483B-A25C-6E9ADEB4A0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001500" cy="750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3"/>
          <p:cNvPicPr>
            <a:picLocks noChangeAspect="1" noChangeArrowheads="1"/>
          </p:cNvPicPr>
          <p:nvPr/>
        </p:nvPicPr>
        <p:blipFill>
          <a:blip r:embed="rId3" cstate="print">
            <a:lum bright="71000" contrast="97000"/>
          </a:blip>
          <a:srcRect/>
          <a:stretch>
            <a:fillRect/>
          </a:stretch>
        </p:blipFill>
        <p:spPr>
          <a:xfrm>
            <a:off x="3857620" y="1071546"/>
            <a:ext cx="5944548" cy="4525963"/>
          </a:xfrm>
          <a:prstGeom prst="snip2DiagRect">
            <a:avLst>
              <a:gd name="adj1" fmla="val 0"/>
              <a:gd name="adj2" fmla="val 50000"/>
            </a:avLst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VAIN 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Management:</a:t>
            </a:r>
            <a:endParaRPr lang="en-US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Local excision</a:t>
            </a:r>
          </a:p>
          <a:p>
            <a:r>
              <a:rPr lang="en-US" sz="4400" dirty="0">
                <a:solidFill>
                  <a:schemeClr val="bg1"/>
                </a:solidFill>
              </a:rPr>
              <a:t>upper </a:t>
            </a:r>
            <a:r>
              <a:rPr lang="en-US" sz="4400" dirty="0" err="1" smtClean="0">
                <a:solidFill>
                  <a:schemeClr val="bg1"/>
                </a:solidFill>
              </a:rPr>
              <a:t>colpectomy</a:t>
            </a:r>
            <a:endParaRPr lang="en-US" sz="4400" dirty="0" smtClean="0">
              <a:solidFill>
                <a:schemeClr val="bg1"/>
              </a:solidFill>
            </a:endParaRP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r>
              <a:rPr lang="en-US" sz="4400" dirty="0" smtClean="0">
                <a:solidFill>
                  <a:schemeClr val="bg1"/>
                </a:solidFill>
              </a:rPr>
              <a:t>Total </a:t>
            </a:r>
            <a:r>
              <a:rPr lang="en-US" sz="4400" dirty="0" err="1">
                <a:solidFill>
                  <a:schemeClr val="bg1"/>
                </a:solidFill>
              </a:rPr>
              <a:t>vaginectomy</a:t>
            </a:r>
            <a:endParaRPr lang="en-US" sz="4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VAIN 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931224" cy="521744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4600" dirty="0" smtClean="0">
                <a:solidFill>
                  <a:schemeClr val="bg1"/>
                </a:solidFill>
              </a:rPr>
              <a:t>outpatient </a:t>
            </a:r>
            <a:r>
              <a:rPr lang="en-US" sz="4600" dirty="0">
                <a:solidFill>
                  <a:schemeClr val="bg1"/>
                </a:solidFill>
              </a:rPr>
              <a:t>modalities</a:t>
            </a:r>
          </a:p>
          <a:p>
            <a:pPr>
              <a:buNone/>
            </a:pPr>
            <a:endParaRPr lang="en-US" sz="4600" dirty="0">
              <a:solidFill>
                <a:schemeClr val="bg1"/>
              </a:solidFill>
            </a:endParaRPr>
          </a:p>
          <a:p>
            <a:r>
              <a:rPr lang="en-US" sz="4600" dirty="0">
                <a:solidFill>
                  <a:schemeClr val="bg1"/>
                </a:solidFill>
              </a:rPr>
              <a:t> Cryosurgery</a:t>
            </a:r>
          </a:p>
          <a:p>
            <a:pPr>
              <a:buNone/>
            </a:pPr>
            <a:endParaRPr lang="en-US" sz="4600" dirty="0">
              <a:solidFill>
                <a:schemeClr val="bg1"/>
              </a:solidFill>
            </a:endParaRPr>
          </a:p>
          <a:p>
            <a:r>
              <a:rPr lang="en-US" sz="4600" dirty="0">
                <a:solidFill>
                  <a:schemeClr val="bg1"/>
                </a:solidFill>
              </a:rPr>
              <a:t>(5-FU) cream   </a:t>
            </a:r>
            <a:r>
              <a:rPr lang="en-US" sz="4600" u="sng" dirty="0">
                <a:solidFill>
                  <a:schemeClr val="bg1"/>
                </a:solidFill>
              </a:rPr>
              <a:t>  </a:t>
            </a:r>
            <a:r>
              <a:rPr lang="en-US" sz="4600" u="sng" dirty="0" err="1">
                <a:solidFill>
                  <a:srgbClr val="FFFF00"/>
                </a:solidFill>
              </a:rPr>
              <a:t>chemoinflammation</a:t>
            </a:r>
            <a:r>
              <a:rPr lang="en-US" sz="4600" u="sng" dirty="0">
                <a:solidFill>
                  <a:srgbClr val="FFFF00"/>
                </a:solidFill>
              </a:rPr>
              <a:t> and </a:t>
            </a:r>
            <a:r>
              <a:rPr lang="en-US" sz="4600" u="sng" dirty="0" err="1">
                <a:solidFill>
                  <a:srgbClr val="FFFF00"/>
                </a:solidFill>
              </a:rPr>
              <a:t>chemoulceration</a:t>
            </a:r>
            <a:endParaRPr lang="en-US" sz="4600" dirty="0">
              <a:solidFill>
                <a:srgbClr val="FFFF00"/>
              </a:solidFill>
            </a:endParaRPr>
          </a:p>
          <a:p>
            <a:r>
              <a:rPr lang="en-US" sz="4600" dirty="0">
                <a:solidFill>
                  <a:schemeClr val="bg1"/>
                </a:solidFill>
              </a:rPr>
              <a:t>Every night for 5–8 days, followed by a 10-day to </a:t>
            </a:r>
            <a:r>
              <a:rPr lang="en-US" sz="4600" dirty="0" smtClean="0">
                <a:solidFill>
                  <a:schemeClr val="bg1"/>
                </a:solidFill>
              </a:rPr>
              <a:t>2-week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</a:rPr>
              <a:t>cavitational</a:t>
            </a:r>
            <a:r>
              <a:rPr lang="en-US" sz="4400" b="1" dirty="0" smtClean="0">
                <a:solidFill>
                  <a:srgbClr val="FFFF00"/>
                </a:solidFill>
              </a:rPr>
              <a:t> ultrasonic surgical aspirator</a:t>
            </a: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 </a:t>
            </a:r>
          </a:p>
          <a:p>
            <a:endParaRPr lang="en-US" sz="46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4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FF00"/>
                </a:solidFill>
              </a:rPr>
              <a:t>imiquimod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r>
              <a:rPr lang="en-US" sz="4800" dirty="0">
                <a:solidFill>
                  <a:schemeClr val="bg1"/>
                </a:solidFill>
              </a:rPr>
              <a:t>cream once weekly for 3 weeks..</a:t>
            </a:r>
          </a:p>
          <a:p>
            <a:r>
              <a:rPr lang="en-US" sz="4800" u="sng" dirty="0" smtClean="0">
                <a:solidFill>
                  <a:schemeClr val="bg1"/>
                </a:solidFill>
              </a:rPr>
              <a:t>antiviral and antitumor</a:t>
            </a:r>
            <a:endParaRPr lang="en-US" sz="4800" dirty="0" smtClean="0">
              <a:solidFill>
                <a:schemeClr val="bg1"/>
              </a:solidFill>
            </a:endParaRPr>
          </a:p>
          <a:p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2697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7" name="Content Placeholder 6" descr="5.jpg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lum bright="24000" contrast="-26000"/>
          </a:blip>
          <a:srcRect/>
          <a:stretch>
            <a:fillRect/>
          </a:stretch>
        </p:blipFill>
        <p:spPr>
          <a:xfrm>
            <a:off x="0" y="0"/>
            <a:ext cx="4643438" cy="3346450"/>
          </a:xfrm>
        </p:spPr>
      </p:pic>
      <p:pic>
        <p:nvPicPr>
          <p:cNvPr id="11" name="Content Placeholder 6" descr="5.jpg"/>
          <p:cNvPicPr>
            <a:picLocks noChangeAspect="1"/>
          </p:cNvPicPr>
          <p:nvPr/>
        </p:nvPicPr>
        <p:blipFill>
          <a:blip r:embed="rId3" cstate="print">
            <a:lum bright="28000"/>
          </a:blip>
          <a:srcRect/>
          <a:stretch>
            <a:fillRect/>
          </a:stretch>
        </p:blipFill>
        <p:spPr bwMode="auto">
          <a:xfrm>
            <a:off x="4506913" y="3357563"/>
            <a:ext cx="46672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Content Placeholder 6" descr="5.jpg"/>
          <p:cNvPicPr>
            <a:picLocks noChangeAspect="1"/>
          </p:cNvPicPr>
          <p:nvPr/>
        </p:nvPicPr>
        <p:blipFill>
          <a:blip r:embed="rId4" cstate="print">
            <a:lum bright="12000" contrast="-38000"/>
          </a:blip>
          <a:srcRect r="-787"/>
          <a:stretch>
            <a:fillRect/>
          </a:stretch>
        </p:blipFill>
        <p:spPr bwMode="auto">
          <a:xfrm>
            <a:off x="4643438" y="0"/>
            <a:ext cx="457200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Content Placeholder 6" descr="5.jpg"/>
          <p:cNvPicPr>
            <a:picLocks noChangeAspect="1"/>
          </p:cNvPicPr>
          <p:nvPr/>
        </p:nvPicPr>
        <p:blipFill>
          <a:blip r:embed="rId5" cstate="print">
            <a:lum bright="30000" contrast="-16000"/>
          </a:blip>
          <a:srcRect/>
          <a:stretch>
            <a:fillRect/>
          </a:stretch>
        </p:blipFill>
        <p:spPr bwMode="auto">
          <a:xfrm>
            <a:off x="-30163" y="3357563"/>
            <a:ext cx="4667251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00232" y="1000108"/>
            <a:ext cx="5572164" cy="4295407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spAutoFit/>
            <a:scene3d>
              <a:camera prst="orthographicFront"/>
              <a:lightRig rig="contrasting" dir="t">
                <a:rot lat="0" lon="0" rev="11400000"/>
              </a:lightRig>
            </a:scene3d>
            <a:sp3d extrusionH="152400" contourW="50800" prstMaterial="translucentPowder">
              <a:bevelB w="38100" h="38100" prst="relaxedInset"/>
              <a:extrusionClr>
                <a:srgbClr val="239D4C"/>
              </a:extrusionClr>
              <a:contourClr>
                <a:srgbClr val="006600"/>
              </a:contourClr>
            </a:sp3d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500" dirty="0">
                <a:ln cap="sq" cmpd="sng">
                  <a:solidFill>
                    <a:srgbClr val="239D4C"/>
                  </a:solidFill>
                  <a:bevel/>
                </a:ln>
                <a:solidFill>
                  <a:srgbClr val="239D4C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+mn-lt"/>
                <a:cs typeface="Andalus" pitchFamily="2" charset="-78"/>
              </a:rPr>
              <a:t>پيروزوسربلند باشيد</a:t>
            </a:r>
            <a:endParaRPr lang="en-US" sz="9500" dirty="0">
              <a:ln cap="sq" cmpd="sng">
                <a:solidFill>
                  <a:srgbClr val="239D4C"/>
                </a:solidFill>
                <a:bevel/>
              </a:ln>
              <a:solidFill>
                <a:srgbClr val="239D4C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+mn-lt"/>
              <a:cs typeface="Andalus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852937"/>
            <a:ext cx="6318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br>
              <a:rPr lang="en-US" sz="6000" b="1" dirty="0" smtClean="0">
                <a:solidFill>
                  <a:schemeClr val="bg1"/>
                </a:solidFill>
              </a:rPr>
            </a:br>
            <a:endParaRPr lang="en-US" sz="6000" b="1" dirty="0"/>
          </a:p>
        </p:txBody>
      </p:sp>
      <p:sp>
        <p:nvSpPr>
          <p:cNvPr id="5" name="Rectangle 4"/>
          <p:cNvSpPr/>
          <p:nvPr/>
        </p:nvSpPr>
        <p:spPr>
          <a:xfrm>
            <a:off x="2000232" y="1785926"/>
            <a:ext cx="55721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VAIN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1607" y="3356273"/>
            <a:ext cx="3417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b="1" dirty="0" smtClean="0">
                <a:ln w="18000">
                  <a:solidFill>
                    <a:srgbClr val="C00000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n-US" sz="5400" b="1" dirty="0">
              <a:ln w="18000">
                <a:solidFill>
                  <a:srgbClr val="C00000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309320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Major </a:t>
            </a:r>
            <a:r>
              <a:rPr lang="en-US" sz="4000" b="1" dirty="0">
                <a:solidFill>
                  <a:schemeClr val="bg1">
                    <a:lumMod val="95000"/>
                  </a:schemeClr>
                </a:solidFill>
              </a:rPr>
              <a:t>risk factors: 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b="1" u="sng" dirty="0">
                <a:solidFill>
                  <a:schemeClr val="bg1">
                    <a:lumMod val="95000"/>
                  </a:schemeClr>
                </a:solidFill>
              </a:rPr>
              <a:t>smoking  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</a:rPr>
              <a:t>immunosuppression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  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 organ transplantation 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HIV </a:t>
            </a: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</a:rPr>
              <a:t>infection</a:t>
            </a:r>
            <a:r>
              <a:rPr lang="en-US" b="1" dirty="0" err="1" smtClean="0">
                <a:solidFill>
                  <a:schemeClr val="bg1"/>
                </a:solidFill>
              </a:rPr>
              <a:t>Cigarette</a:t>
            </a:r>
            <a:r>
              <a:rPr lang="en-US" b="1" dirty="0" smtClean="0">
                <a:solidFill>
                  <a:schemeClr val="bg1"/>
                </a:solidFill>
              </a:rPr>
              <a:t> smoking,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nutritional deficiency,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poor personal hygiene,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granulomatous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vulvar</a:t>
            </a:r>
            <a:r>
              <a:rPr lang="en-US" b="1" dirty="0" smtClean="0">
                <a:solidFill>
                  <a:schemeClr val="bg1"/>
                </a:solidFill>
              </a:rPr>
              <a:t> diseases,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 systemic immune suppression   HIV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 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VAIN tends to be multifocal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Diagnosis: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bg1"/>
                </a:solidFill>
              </a:rPr>
              <a:t>Four walls from the apex to the </a:t>
            </a:r>
          </a:p>
          <a:p>
            <a:r>
              <a:rPr lang="en-US" b="1" dirty="0" err="1">
                <a:solidFill>
                  <a:schemeClr val="bg1"/>
                </a:solidFill>
              </a:rPr>
              <a:t>introitus</a:t>
            </a:r>
            <a:r>
              <a:rPr lang="en-US" b="1" dirty="0">
                <a:solidFill>
                  <a:schemeClr val="bg1"/>
                </a:solidFill>
              </a:rPr>
              <a:t> as     sequential steps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 sterilized skin-hook for traction </a:t>
            </a:r>
          </a:p>
          <a:p>
            <a:r>
              <a:rPr lang="en-US" b="1" dirty="0">
                <a:solidFill>
                  <a:schemeClr val="bg1"/>
                </a:solidFill>
              </a:rPr>
              <a:t>at the biopsy site.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Small skin hooks and dental mirrors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Diagnosis: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5200" b="1" dirty="0" smtClean="0">
                <a:solidFill>
                  <a:schemeClr val="bg1"/>
                </a:solidFill>
              </a:rPr>
              <a:t>careful inspection</a:t>
            </a:r>
          </a:p>
          <a:p>
            <a:r>
              <a:rPr lang="en-US" sz="5200" b="1" u="sng" dirty="0" smtClean="0">
                <a:solidFill>
                  <a:schemeClr val="bg1"/>
                </a:solidFill>
              </a:rPr>
              <a:t>handheld magnifying glass</a:t>
            </a:r>
            <a:endParaRPr lang="en-US" sz="5200" b="1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5100" b="1" dirty="0" smtClean="0">
                <a:solidFill>
                  <a:schemeClr val="bg1"/>
                </a:solidFill>
              </a:rPr>
              <a:t>Vaginal      biopsy</a:t>
            </a:r>
            <a:endParaRPr lang="en-US" sz="51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Diagnosis: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Pap smears from </a:t>
            </a:r>
            <a:r>
              <a:rPr lang="en-US" b="1" dirty="0">
                <a:solidFill>
                  <a:srgbClr val="FFFF00"/>
                </a:solidFill>
              </a:rPr>
              <a:t>different</a:t>
            </a:r>
            <a:r>
              <a:rPr lang="en-US" b="1" dirty="0">
                <a:solidFill>
                  <a:schemeClr val="bg1"/>
                </a:solidFill>
              </a:rPr>
              <a:t> locations in the vagina</a:t>
            </a:r>
          </a:p>
          <a:p>
            <a:pPr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US" b="1" dirty="0" err="1">
                <a:solidFill>
                  <a:schemeClr val="bg1"/>
                </a:solidFill>
              </a:rPr>
              <a:t>Lugol</a:t>
            </a:r>
            <a:r>
              <a:rPr lang="en-US" b="1" dirty="0">
                <a:solidFill>
                  <a:schemeClr val="bg1"/>
                </a:solidFill>
              </a:rPr>
              <a:t> solution may be helpful in delineating lesions </a:t>
            </a: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lvl="0"/>
            <a:r>
              <a:rPr lang="en-US" b="1" dirty="0" err="1">
                <a:solidFill>
                  <a:schemeClr val="bg1"/>
                </a:solidFill>
              </a:rPr>
              <a:t>Colposcopic</a:t>
            </a:r>
            <a:r>
              <a:rPr lang="en-US" b="1" dirty="0">
                <a:solidFill>
                  <a:schemeClr val="bg1"/>
                </a:solidFill>
              </a:rPr>
              <a:t> examination of the vagina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b="1" dirty="0">
                <a:solidFill>
                  <a:schemeClr val="bg1"/>
                </a:solidFill>
              </a:rPr>
              <a:t>postmenopausal  , local use of</a:t>
            </a:r>
          </a:p>
          <a:p>
            <a:pPr>
              <a:buNone/>
            </a:pPr>
            <a:r>
              <a:rPr lang="en-US" b="1" dirty="0">
                <a:solidFill>
                  <a:schemeClr val="bg1"/>
                </a:solidFill>
              </a:rPr>
              <a:t>estrogen creams for several weeks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358246" cy="342902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 Indications for Vaginal </a:t>
            </a:r>
            <a:r>
              <a:rPr lang="en-US" sz="3600" b="1" dirty="0" err="1" smtClean="0">
                <a:solidFill>
                  <a:schemeClr val="bg1"/>
                </a:solidFill>
              </a:rPr>
              <a:t>Colposcopy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Abnormal cytology after apparently successful treatment of CIN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Abnormal vaginal vault cytology post hysterectomy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Abnormal cytology al the presence of </a:t>
            </a:r>
            <a:r>
              <a:rPr lang="en-US" dirty="0" err="1" smtClean="0">
                <a:solidFill>
                  <a:schemeClr val="bg1"/>
                </a:solidFill>
              </a:rPr>
              <a:t>colposcopically</a:t>
            </a:r>
            <a:r>
              <a:rPr lang="en-US" dirty="0" smtClean="0">
                <a:solidFill>
                  <a:schemeClr val="bg1"/>
                </a:solidFill>
              </a:rPr>
              <a:t> normal cervix, particularly if </a:t>
            </a:r>
            <a:r>
              <a:rPr lang="en-US" dirty="0" err="1" smtClean="0">
                <a:solidFill>
                  <a:schemeClr val="bg1"/>
                </a:solidFill>
              </a:rPr>
              <a:t>colposcopy</a:t>
            </a:r>
            <a:r>
              <a:rPr lang="en-US" dirty="0" smtClean="0">
                <a:solidFill>
                  <a:schemeClr val="bg1"/>
                </a:solidFill>
              </a:rPr>
              <a:t> is satisfactory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Confirmed high-grade CIN in an </a:t>
            </a:r>
            <a:r>
              <a:rPr lang="en-US" dirty="0" err="1" smtClean="0">
                <a:solidFill>
                  <a:schemeClr val="bg1"/>
                </a:solidFill>
              </a:rPr>
              <a:t>immunosuppressed</a:t>
            </a:r>
            <a:r>
              <a:rPr lang="en-US" dirty="0" smtClean="0">
                <a:solidFill>
                  <a:schemeClr val="bg1"/>
                </a:solidFill>
              </a:rPr>
              <a:t> patient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Confirmed diagnosis of high-grade </a:t>
            </a:r>
            <a:r>
              <a:rPr lang="en-US" dirty="0" err="1" smtClean="0">
                <a:solidFill>
                  <a:schemeClr val="bg1"/>
                </a:solidFill>
              </a:rPr>
              <a:t>vulvar</a:t>
            </a:r>
            <a:r>
              <a:rPr lang="en-US" dirty="0" smtClean="0">
                <a:solidFill>
                  <a:schemeClr val="bg1"/>
                </a:solidFill>
              </a:rPr>
              <a:t> intraepithelial </a:t>
            </a:r>
            <a:r>
              <a:rPr lang="en-US" dirty="0" err="1" smtClean="0">
                <a:solidFill>
                  <a:schemeClr val="bg1"/>
                </a:solidFill>
              </a:rPr>
              <a:t>neoplasia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Abnormal gross vaginal examination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Diagnosis and treatment of </a:t>
            </a:r>
            <a:r>
              <a:rPr lang="en-US" dirty="0" err="1" smtClean="0">
                <a:solidFill>
                  <a:schemeClr val="bg1"/>
                </a:solidFill>
              </a:rPr>
              <a:t>multicentric</a:t>
            </a:r>
            <a:r>
              <a:rPr lang="en-US" dirty="0" smtClean="0">
                <a:solidFill>
                  <a:schemeClr val="bg1"/>
                </a:solidFill>
              </a:rPr>
              <a:t> human </a:t>
            </a:r>
            <a:r>
              <a:rPr lang="en-US" dirty="0" err="1" smtClean="0">
                <a:solidFill>
                  <a:schemeClr val="bg1"/>
                </a:solidFill>
              </a:rPr>
              <a:t>papillomavirus</a:t>
            </a:r>
            <a:r>
              <a:rPr lang="en-US" dirty="0" smtClean="0">
                <a:solidFill>
                  <a:schemeClr val="bg1"/>
                </a:solidFill>
              </a:rPr>
              <a:t> infection, particularly if recalcitrant to conservative treatment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CIN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65BD-F29C-483B-A25C-6E9ADEB4A0A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C00000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239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VAIN tends to be multifocal</vt:lpstr>
      <vt:lpstr>Diagnosis:</vt:lpstr>
      <vt:lpstr>Diagnosis:</vt:lpstr>
      <vt:lpstr>Slide 7</vt:lpstr>
      <vt:lpstr>Slide 8</vt:lpstr>
      <vt:lpstr>Slide 9</vt:lpstr>
      <vt:lpstr>VAIN pathology</vt:lpstr>
      <vt:lpstr>VAIN pathology</vt:lpstr>
      <vt:lpstr>Slide 12</vt:lpstr>
      <vt:lpstr>Slide 13</vt:lpstr>
    </vt:vector>
  </TitlesOfParts>
  <Company>MUMS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VAIN  </dc:title>
  <dc:creator>moshtaghiaa1</dc:creator>
  <cp:lastModifiedBy>ayatis</cp:lastModifiedBy>
  <cp:revision>16</cp:revision>
  <dcterms:created xsi:type="dcterms:W3CDTF">2012-01-04T04:18:46Z</dcterms:created>
  <dcterms:modified xsi:type="dcterms:W3CDTF">2014-11-17T07:57:29Z</dcterms:modified>
</cp:coreProperties>
</file>