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57" r:id="rId3"/>
    <p:sldId id="258" r:id="rId4"/>
    <p:sldId id="285" r:id="rId5"/>
    <p:sldId id="318" r:id="rId6"/>
    <p:sldId id="322" r:id="rId7"/>
    <p:sldId id="284" r:id="rId8"/>
    <p:sldId id="287" r:id="rId9"/>
    <p:sldId id="303" r:id="rId10"/>
    <p:sldId id="310" r:id="rId11"/>
    <p:sldId id="295" r:id="rId12"/>
    <p:sldId id="313" r:id="rId13"/>
    <p:sldId id="315" r:id="rId14"/>
    <p:sldId id="330" r:id="rId15"/>
    <p:sldId id="323" r:id="rId16"/>
    <p:sldId id="304" r:id="rId17"/>
    <p:sldId id="312" r:id="rId18"/>
    <p:sldId id="289" r:id="rId19"/>
    <p:sldId id="302" r:id="rId20"/>
    <p:sldId id="308" r:id="rId21"/>
    <p:sldId id="298" r:id="rId22"/>
    <p:sldId id="328" r:id="rId23"/>
    <p:sldId id="270" r:id="rId24"/>
    <p:sldId id="324" r:id="rId25"/>
    <p:sldId id="327" r:id="rId26"/>
    <p:sldId id="275" r:id="rId27"/>
    <p:sldId id="276" r:id="rId28"/>
    <p:sldId id="325" r:id="rId29"/>
    <p:sldId id="326" r:id="rId30"/>
    <p:sldId id="269" r:id="rId31"/>
    <p:sldId id="311" r:id="rId32"/>
    <p:sldId id="329" r:id="rId33"/>
    <p:sldId id="296" r:id="rId34"/>
    <p:sldId id="297" r:id="rId35"/>
    <p:sldId id="332" r:id="rId36"/>
    <p:sldId id="27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-12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4EB5E0-93AC-424F-934F-9EC408850350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EC2733-9352-45D2-9248-E206801876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73388-overview" TargetMode="External"/><Relationship Id="rId2" Type="http://schemas.openxmlformats.org/officeDocument/2006/relationships/hyperlink" Target="http://emedicine.medscape.com/article/773895-overvie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medicine.medscape.com/article/774140-overview" TargetMode="External"/><Relationship Id="rId5" Type="http://schemas.openxmlformats.org/officeDocument/2006/relationships/hyperlink" Target="http://emedicine.medscape.com/article/758674-overview" TargetMode="External"/><Relationship Id="rId4" Type="http://schemas.openxmlformats.org/officeDocument/2006/relationships/hyperlink" Target="http://emedicine.medscape.com/article/774045-overvie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255771-overview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varydisease.com/p/ovarian-torsion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1112963-overview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rpus_lute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66799-overview" TargetMode="External"/><Relationship Id="rId2" Type="http://schemas.openxmlformats.org/officeDocument/2006/relationships/hyperlink" Target="http://emedicine.medscape.com/article/255771-overview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usea" TargetMode="External"/><Relationship Id="rId2" Type="http://schemas.openxmlformats.org/officeDocument/2006/relationships/hyperlink" Target="http://emedicine.medscape.com/article/173388-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ever" TargetMode="External"/><Relationship Id="rId4" Type="http://schemas.openxmlformats.org/officeDocument/2006/relationships/hyperlink" Target="http://en.wikipedia.org/wiki/Vomiti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71899-overview" TargetMode="External"/><Relationship Id="rId2" Type="http://schemas.openxmlformats.org/officeDocument/2006/relationships/hyperlink" Target="http://emedicine.medscape.com/article/255865-ov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medicine.medscape.com/article/233101-overview" TargetMode="External"/><Relationship Id="rId5" Type="http://schemas.openxmlformats.org/officeDocument/2006/relationships/hyperlink" Target="http://emedicine.medscape.com/article/437096-overview" TargetMode="External"/><Relationship Id="rId4" Type="http://schemas.openxmlformats.org/officeDocument/2006/relationships/hyperlink" Target="http://emedicine.medscape.com/article/256448-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ccs.infospace.com/ClickHandler.ashx?ld=20140620&amp;app=1&amp;c=vittaliay.20&amp;s=vittaliay&amp;rc=&amp;dc=&amp;euip=91.99.190.66&amp;pvaid=d3655c50f3ba43309e40d6142661a836&amp;dt=Other&amp;fct.uid=e009347bdb0947f8946defc26f5cbd7a&amp;en=t1pxO%2b3J%2bX3%2bm%2bi1soHExavKb8DDiK0zWLX6fbePBbNgtkJmzv1%2f5w%3d%3d&amp;du=http%3a%2f%2fwww.farazkhanartstudio.com%2fwp%2fwp-content%2fuploads%2f2012%2f12%2fFarazKhanArt-Bism-pen-blue-600x500.png&amp;ru=http%3a%2f%2fwww.farazkhanartstudio.com%2fwp%2fwp-content%2fuploads%2f2012%2f12%2fFarazKhanArt-Bism-pen-blue-600x500.png&amp;ap=8&amp;coi=772&amp;cop=main-title&amp;npp=8&amp;p=0&amp;pp=0&amp;ep=8&amp;mid=9&amp;hash=16F2A566A757994964C2D2BDE604C4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58280" cy="763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285860"/>
            <a:ext cx="56436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Appendicitis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3"/>
              </a:rPr>
              <a:t>Diverticulitis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4"/>
              </a:rPr>
              <a:t>Large Bowel Obstruction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5"/>
              </a:rPr>
              <a:t>Mesenteric Ischemia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5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6"/>
              </a:rPr>
              <a:t>Small Bowel  obstruction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6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Perforated colonic carcinoma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00034" y="785794"/>
            <a:ext cx="821537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Ovarian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tumors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both benign and malignant, are implicated</a:t>
            </a:r>
          </a:p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50-60% of cases of torsion</a:t>
            </a:r>
          </a:p>
          <a:p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Malignancy may be associated with ovarian torsion in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1.1%  -2% of adult patients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malignancy incidence was 25% in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women older than 60 years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785926"/>
            <a:ext cx="6715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Malignant tumors are much less likely to result in torsion than benign tumors  </a:t>
            </a:r>
          </a:p>
          <a:p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This is because of the presence of cancerous adhesions that fix the ovary to surrounding tissues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785926"/>
            <a:ext cx="7215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The risk of ovarian torsion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increased in post-menopausal women who had 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2"/>
              </a:rPr>
              <a:t>ovarian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mass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both benign and malignant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must be considered the possibility of underlying ovarian cancer  in postmenopausal patients with Ovarian torsion 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785926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Lee et al., in review of 135 cases of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torsion, incidence of malignancy was reported 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% 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incidence was 25% in women older than 60 years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500306"/>
            <a:ext cx="63930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Dermoid</a:t>
            </a:r>
            <a:r>
              <a:rPr lang="en-US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 tumors</a:t>
            </a:r>
            <a:r>
              <a:rPr lang="en-US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are most common in ovarian tumor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1071546"/>
            <a:ext cx="63579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Diagnosis of OT is difficult, it seems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that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contribution of clinical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history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clinical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examination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laboratory investigations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important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Ultrasound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 the diagnostic modality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choice for detecting OT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642918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Once OT occurred initially venous flow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compromised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which results in congestion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ovary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then  lymphatic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engorgement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edema and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haemorrhage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finally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infarction occurred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after persistent black color of the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6-8 hours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functional recovery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impossible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early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diagnosis can be critical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Doppler analysis is the method of choice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(Venous flow is under low pressure)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first flow to be affected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Increased interstitial pressure of a twisted ovary</a:t>
            </a:r>
          </a:p>
          <a:p>
            <a:endParaRPr lang="fa-I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chronic torsion </a:t>
            </a: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arterial waveforms can mimic</a:t>
            </a: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venous waveforms</a:t>
            </a:r>
          </a:p>
          <a:p>
            <a:pPr algn="l" rtl="0">
              <a:buFont typeface="Arial" pitchFamily="34" charset="0"/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Complete torsion    no arterial waveforms  </a:t>
            </a:r>
          </a:p>
          <a:p>
            <a:endParaRPr lang="fa-I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928670"/>
            <a:ext cx="807249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48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Ovarian Torsion in Postmenopausal Women and risk of malignancy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cs typeface="Times New Roman" pitchFamily="18" charset="0"/>
              </a:rPr>
              <a:t>Dr.Yousefi</a:t>
            </a:r>
            <a:r>
              <a:rPr lang="en-US" b="1" dirty="0" smtClean="0">
                <a:cs typeface="Times New Roman" pitchFamily="18" charset="0"/>
              </a:rPr>
              <a:t>      </a:t>
            </a:r>
            <a:r>
              <a:rPr lang="en-US" b="1" i="1" dirty="0" smtClean="0">
                <a:cs typeface="Times New Roman" pitchFamily="18" charset="0"/>
              </a:rPr>
              <a:t>Professor  OF  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i="1" dirty="0" smtClean="0">
                <a:cs typeface="Times New Roman" pitchFamily="18" charset="0"/>
              </a:rPr>
              <a:t>Mashhad University</a:t>
            </a:r>
            <a:r>
              <a:rPr lang="en-US" b="1" dirty="0" smtClean="0">
                <a:cs typeface="Times New Roman" pitchFamily="18" charset="0"/>
              </a:rPr>
              <a:t> of </a:t>
            </a:r>
            <a:r>
              <a:rPr lang="en-US" b="1" i="1" dirty="0" smtClean="0">
                <a:cs typeface="Times New Roman" pitchFamily="18" charset="0"/>
              </a:rPr>
              <a:t>Medical Sciences</a:t>
            </a:r>
            <a:r>
              <a:rPr lang="en-US" b="1" dirty="0" smtClean="0">
                <a:cs typeface="Times New Roman" pitchFamily="18" charset="0"/>
              </a:rPr>
              <a:t> </a:t>
            </a:r>
            <a:br>
              <a:rPr lang="en-US" b="1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smtClean="0"/>
              <a:t>Fellowship of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Gynecology  Oncology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2285992"/>
            <a:ext cx="5429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normal Doppler blood flow,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cannot exclude the diagnosis of OT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CT-scan  in ovarian torsion is nonspecific, but it may be helpful in ruling out these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conditions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428736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Ultrasound alone is inadequate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while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Doppler investigation often misses the diagnosis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result is an increased number of unnecessary laparoscopies in certain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322980"/>
            <a:ext cx="5715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The definite diagnosis of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torsion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surgery 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laparoscopy or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laparotomy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be diagnostic  and  therapeutic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428736"/>
            <a:ext cx="6643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treatment of OT should be made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imperative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We must be considered loss of the ovary base on   delayed 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surgery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Almost all of literature agree that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ovary is detoured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within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8 hours is with best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outcomes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emergency surgery is recommended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142984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Drainage  of cyst or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cystectomy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significantly reduce the chance of re-torsion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50% and 75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%   respectively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compared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detorsion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1428736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as possible as the ovary must be untwisted and  allowed to restore ovarian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function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Delayed diagnosis may lead to tissue necrosis, incorrect pathologic diagnosis, rapture of ovarian necrotic material and making patient in hazard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85736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Balci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and et al. in a retrospective analysis reported  5-year experience of surgical results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comparing between laparoscopy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and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laparotomy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patients with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torsion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and noted that laparoscopy is preferred for young patients who want to preserve their fertility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500174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Tsafrir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in 2012 reported his clinical experience in 216 cases of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torsion and recommended that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cystectomy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should be considered in order to reduce the risk of re-torsion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85794"/>
            <a:ext cx="70723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The main hesitation concerning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conservative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treatment consists of the theoretical fear of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thromboembolic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complications secondary to untwisting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ischaemic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adnexa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However, the incidence of pulmonary embolism in case of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torsion is 0.2%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928802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incidence is no greater after untwisting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No increase in the number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thromboembolic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complications after untwisting is evident from the literature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214422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Ovarian torsion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(OT)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 fifth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most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common emergent surgery 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gynecology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Ovarian torsion   3% of gynecologic emergencies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000108"/>
            <a:ext cx="8143932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One of the main hesitation concerning 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treatment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consists loss of frozen section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analysis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Frozen section during surgery must be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considered for all of these patients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must be noted that extensive necrotic tissue in </a:t>
            </a:r>
            <a:r>
              <a:rPr lang="en-US" sz="2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adnexal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mass may be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under-diagnosis</a:t>
            </a:r>
          </a:p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of 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malignancy on frozen section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594913"/>
            <a:ext cx="65008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utilized in suspected malignancy cases, staging surgery should be performed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because presumably emergency surgery in majority of cases frozen section often unavailable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when malignancy is suspected, surgeons should  be  rely more on clinical evaluation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therefore, perform surgical staging surgery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Recurrence rate of   19.5%</a:t>
            </a: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pregnant women</a:t>
            </a: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9.1% in</a:t>
            </a:r>
          </a:p>
          <a:p>
            <a:pPr algn="l" rtl="0">
              <a:buFont typeface="Arial" pitchFamily="34" charset="0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non pregnant women </a:t>
            </a:r>
          </a:p>
          <a:p>
            <a:endParaRPr lang="fa-I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3105835"/>
            <a:ext cx="5143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no cases of death due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ovarian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torsion have been reported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200024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The advantage of early diagnosis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adnexal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torsion is prevention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complications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143116"/>
            <a:ext cx="67151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Conclusion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Adnexal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torsion should be considered as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malignancy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may be responsible for ovarian torsion in post-menopausal women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cs.infospace.com/ClickHandler.ashx?ld=20140620&amp;app=1&amp;c=vittaliay.20&amp;s=vittaliay&amp;rc=&amp;dc=&amp;euip=91.99.190.66&amp;pvaid=ee74b6bcb2424d0f8101a07b5e423bbb&amp;dt=Other&amp;fct.uid=aac6e521dc324547adb584416afcebce&amp;en=t1pxO%2b3J%2bX3%2bm%2bi1soHExavKb8DDiK0zWLX6fbePBbNgtkJmzv1%2f5w%3d%3d&amp;du=http%3a%2f%2ffunlava.com%2fwp-content%2fuploads%2f2013%2f07%2f3240.thank-you.jpg&amp;ru=http%3a%2f%2ffunlava.com%2fwp-content%2fuploads%2f2013%2f07%2f3240.thank-you.jpg&amp;ap=19&amp;coi=772&amp;cop=main-title&amp;npp=19&amp;p=0&amp;pp=0&amp;ep=19&amp;mid=9&amp;hash=B68DF292F9B499B04A4B7459B6D1384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525000" cy="76009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 rtlCol="1">
            <a:no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Risk Factors: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Anatomic changes affecting the</a:t>
            </a: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weight and the size of the ovary </a:t>
            </a:r>
          </a:p>
          <a:p>
            <a:pPr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Congenitally malformed</a:t>
            </a:r>
          </a:p>
          <a:p>
            <a:pPr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increased   length of the ovarian ligaments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Pathologically enlarged ovaries (more than 6 cm)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Enlarged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2" tooltip="Corpus luteum"/>
              </a:rPr>
              <a:t>corpus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hlinkClick r:id="rId2" tooltip="Corpus luteum"/>
              </a:rPr>
              <a:t>luteum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early in pregnancy (20%)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Induction of ovulation  and  numerous theca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lutein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cysts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( expand ovarian volume)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50112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Etiology of OT is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clear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but in cases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Ovarian tumors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( 50-60%)</a:t>
            </a:r>
          </a:p>
          <a:p>
            <a:pPr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Fewer than half of   (OT) is   </a:t>
            </a:r>
          </a:p>
          <a:p>
            <a:pP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teratoma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and are in  pediatric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history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of pelvic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adhesions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History of pelvic surgery  (principally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3"/>
              </a:rPr>
              <a:t>tubal ligation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Adhesions   around   ovarian pedicle   may twist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214554"/>
            <a:ext cx="8060220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Involved masses are nearly all larger than 4-6 cm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although torsion is still possible with smaller masses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Ovarian torsion  may rarely occur in normal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adnex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Ovarian torsion has a bimodal age distribution occurring mainly in</a:t>
            </a:r>
          </a:p>
          <a:p>
            <a:pPr algn="l" rtl="0"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Mid 20s (15-30 years)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( changes  in   weight of  maturing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adnexa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Postmenopausal </a:t>
            </a:r>
          </a:p>
          <a:p>
            <a:pPr algn="l" rtl="0">
              <a:buFont typeface="Arial" pitchFamily="34" charset="0"/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risk is greater during pregnancy   </a:t>
            </a:r>
          </a:p>
          <a:p>
            <a:pPr algn="l" rtl="0">
              <a:buFont typeface="Arial" pitchFamily="34" charset="0"/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fa-IR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572296"/>
          </a:xfrm>
        </p:spPr>
        <p:txBody>
          <a:bodyPr rtlCol="1">
            <a:noAutofit/>
          </a:bodyPr>
          <a:lstStyle/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Presentation</a:t>
            </a: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Clinical features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adnexal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torsion can mimic other causes of an acute abdomen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Sudden sharp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lower abdominal pain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3" tooltip="Nausea"/>
              </a:rPr>
              <a:t>Nausea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4" tooltip="Vomiting"/>
              </a:rPr>
              <a:t>vomiting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In case of necrosis,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5" tooltip="Fever"/>
              </a:rPr>
              <a:t>fever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occurs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Unilateral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torsion happens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(80%)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Slight predominance on the right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History   previous episodes (partial)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Spontaneously resolving torsion</a:t>
            </a:r>
            <a:endParaRPr lang="fa-I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 rtlCol="1">
            <a:no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Differential Diagnoses: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Ectopic Pregnancy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Ovarian Cysts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3"/>
              </a:rPr>
              <a:t>Endometriosis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4"/>
              </a:rPr>
              <a:t>Pelvic Inflammatory Disease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  <a:hlinkClick r:id="rId5"/>
              </a:rPr>
              <a:t>Nephrolithiasis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  <a:hlinkClick r:id="rId6"/>
              </a:rPr>
              <a:t>Urinary Tract Infection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fa-IR" sz="2400" b="1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1043</Words>
  <Application>Microsoft Office PowerPoint</Application>
  <PresentationFormat>On-screen Show (4:3)</PresentationFormat>
  <Paragraphs>275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yousefi</dc:creator>
  <cp:lastModifiedBy>yousefi</cp:lastModifiedBy>
  <cp:revision>11</cp:revision>
  <dcterms:created xsi:type="dcterms:W3CDTF">2014-06-19T05:20:52Z</dcterms:created>
  <dcterms:modified xsi:type="dcterms:W3CDTF">2014-06-22T17:27:16Z</dcterms:modified>
</cp:coreProperties>
</file>